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6" r:id="rId5"/>
    <p:sldId id="273" r:id="rId6"/>
    <p:sldId id="274" r:id="rId7"/>
    <p:sldId id="275" r:id="rId8"/>
    <p:sldId id="271" r:id="rId9"/>
    <p:sldId id="267" r:id="rId10"/>
    <p:sldId id="262" r:id="rId11"/>
    <p:sldId id="272" r:id="rId12"/>
    <p:sldId id="281" r:id="rId13"/>
    <p:sldId id="28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62"/>
      </p:cViewPr>
      <p:guideLst>
        <p:guide orient="horz" pos="2160"/>
        <p:guide pos="384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4FCA7-99C1-4DEC-A624-5A0809698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3996DF-FBE8-4125-AFBE-6882477A6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5BBC38-6D09-42B4-849A-539893DE6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B443-3673-4008-BEFB-E93F1FA86E24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814C97-E1D3-4BBB-9D65-D0E8D137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BE6127-F3A1-4E77-85B9-D5F76394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962CF-88D0-4516-9197-5B2E3DEC5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3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27ACC-5116-4804-AA98-DC05370D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607AEF-6BF7-4CB3-B228-FE31101A8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473DCF-BF73-4852-B285-E3E0B2221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B443-3673-4008-BEFB-E93F1FA86E24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CE3E4-2AC4-45C8-BE77-46F321EA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183102-457B-4D8F-90B9-3B1660B2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962CF-88D0-4516-9197-5B2E3DEC5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1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AFA767-72E2-46BB-90EF-AA49695A27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3750D4-2989-46FA-AA98-57F84828C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E231D8-9E13-4502-9630-E80C3C3CF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B443-3673-4008-BEFB-E93F1FA86E24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F988DB-F457-4E18-8638-742C5B626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B4B93-E479-4DA4-8139-134C4813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962CF-88D0-4516-9197-5B2E3DEC5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77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8F641-AD29-4373-9899-917BE279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F053DB-5AD6-404C-B4C1-A4C321425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77E4B6-91FE-4E5C-9D34-7F422FF77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B443-3673-4008-BEFB-E93F1FA86E24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3789E5-85FE-4AE1-82A5-621783382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852A1F-C9F0-4FC9-BC98-80340B45B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962CF-88D0-4516-9197-5B2E3DEC5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10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462C5-DAB5-4937-B442-B6C431FE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4743BF-EED8-4E71-A192-8337D8F06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53D160-A204-4A6B-B7F8-B0D45210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B443-3673-4008-BEFB-E93F1FA86E24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DB4B3B-17D7-46DA-BF63-AE65DC4A2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FC3EF-4D36-4F0A-ABA0-FD09EFA1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962CF-88D0-4516-9197-5B2E3DEC5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23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2894-8474-40E0-BCF5-0F30240F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E32588-F51A-4B22-AB40-502ECE2C0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8F26C0-B1A0-40CD-B4CA-3ABD522A3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DC7B93-4798-4F53-8652-51ADD286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B443-3673-4008-BEFB-E93F1FA86E24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A24C4-0A17-483D-8239-4743DCC20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BC891A-07FD-49C8-8409-E4296081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962CF-88D0-4516-9197-5B2E3DEC5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974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4110F-0D5E-4428-B4A9-7E71FAB52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BAC240-3BE7-4983-994D-784C69217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1BAE5E-9EF9-427E-9046-7361A589A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CE9847-D557-4F57-9F0C-DA0B4C3D2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E80EE6-B12C-4F23-B666-B84A430A5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A64D69-44E1-41FA-80D4-84E2CAAD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B443-3673-4008-BEFB-E93F1FA86E24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30AF642-0FAF-48F6-A8E7-EEFF4814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3433C37-2D38-452E-BEF4-CB49D004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962CF-88D0-4516-9197-5B2E3DEC5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01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C8E10-E72B-43B2-87EC-C5A3EB273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9700E2-0E2F-46B1-9837-19210A435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B443-3673-4008-BEFB-E93F1FA86E24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5A112C-564C-4936-A4FC-EC9436FF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D82488-0ADC-409D-BAD4-4954F7CE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962CF-88D0-4516-9197-5B2E3DEC5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9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837DC2-71A1-40D2-908E-377232AB0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B443-3673-4008-BEFB-E93F1FA86E24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048EE-3FA3-4FC4-88A3-69FF9A391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824AB6-30C1-4EF3-8760-2C9AC760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962CF-88D0-4516-9197-5B2E3DEC5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95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36D81-8566-4723-9390-7384496FD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B607D-CA51-44F9-95DE-1152EB652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F793F-E6BA-4E2F-B5EA-7100AF2A6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41C68E-2500-4E9A-ABEA-14602A06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B443-3673-4008-BEFB-E93F1FA86E24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6BC313-6540-404D-AAD9-EA4396ED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C8FD3A-91D7-4A48-BEBD-45B4E70AC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962CF-88D0-4516-9197-5B2E3DEC5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5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C1CE7-B21E-4805-8B18-D3E7614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FCCC92-1A7E-4599-B3F7-5A25DEEC0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8CC8B-D52F-4AA8-AE27-D4D6109DC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247A08-46A9-46E3-A40E-98B2C3C1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B443-3673-4008-BEFB-E93F1FA86E24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6B1AF1-7370-4F5B-9801-A5B3B773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F1333D-9CE8-4E7F-A5CA-258352F4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962CF-88D0-4516-9197-5B2E3DEC5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5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5A747-7583-47B4-841A-8EFE82E3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9FA5A0-723D-4547-B053-E328ECDDB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272C7D-A688-4ADD-9E9B-62BE1F9401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4B443-3673-4008-BEFB-E93F1FA86E24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13EA58-CAE0-4596-ABAA-EFF5159F5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2AC93-07A7-4830-AC59-C56AC612E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962CF-88D0-4516-9197-5B2E3DEC5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5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B2C5F0-B726-4353-BBA9-D823CECF7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B37405C-F227-4D88-BC6E-BD284D0B6B60}"/>
              </a:ext>
            </a:extLst>
          </p:cNvPr>
          <p:cNvSpPr/>
          <p:nvPr/>
        </p:nvSpPr>
        <p:spPr>
          <a:xfrm>
            <a:off x="704193" y="1039648"/>
            <a:ext cx="10783614" cy="4918841"/>
          </a:xfrm>
          <a:prstGeom prst="roundRect">
            <a:avLst>
              <a:gd name="adj" fmla="val 4060"/>
            </a:avLst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04115-12EE-4BE4-BC06-B00169A4D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048" y="3079531"/>
            <a:ext cx="11077904" cy="83907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Bahnschrift SemiBold Condensed" panose="020B0502040204020203" pitchFamily="34" charset="0"/>
              </a:rPr>
              <a:t>«Развитие исторического туризма в КБР»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68180C-6897-431F-9B6F-99C9BB698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7018" y="2487448"/>
            <a:ext cx="4257964" cy="378835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Bahnschrift SemiBold" panose="020B0502040204020203" pitchFamily="34" charset="0"/>
              </a:rPr>
              <a:t>ПРОЕКТ ФГБНУ «ФНЦ «КБНЦ РАН»</a:t>
            </a:r>
          </a:p>
        </p:txBody>
      </p:sp>
    </p:spTree>
    <p:extLst>
      <p:ext uri="{BB962C8B-B14F-4D97-AF65-F5344CB8AC3E}">
        <p14:creationId xmlns:p14="http://schemas.microsoft.com/office/powerpoint/2010/main" val="3402645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050F29A-A002-4120-A76D-26B58340A47C}"/>
              </a:ext>
            </a:extLst>
          </p:cNvPr>
          <p:cNvSpPr/>
          <p:nvPr/>
        </p:nvSpPr>
        <p:spPr>
          <a:xfrm>
            <a:off x="336331" y="261390"/>
            <a:ext cx="11519338" cy="6335220"/>
          </a:xfrm>
          <a:prstGeom prst="roundRect">
            <a:avLst>
              <a:gd name="adj" fmla="val 42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https://dostoyanieplaneti.ru/5603-urvnskiy-kurgan</a:t>
            </a: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E076E-95A7-458B-A3C3-A5E750A4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298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Курганы: </a:t>
            </a:r>
            <a:r>
              <a:rPr lang="ru-RU" sz="4000" dirty="0" err="1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Урванские</a:t>
            </a:r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 курганы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8A96B1-9ADC-4A49-A3B2-451AA9B543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372" y="2045418"/>
            <a:ext cx="5114010" cy="3199310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A1CEA6-BEF9-4D28-B1B0-77DCB5DB3C2E}"/>
              </a:ext>
            </a:extLst>
          </p:cNvPr>
          <p:cNvSpPr/>
          <p:nvPr/>
        </p:nvSpPr>
        <p:spPr>
          <a:xfrm>
            <a:off x="838200" y="1210628"/>
            <a:ext cx="3560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Комплекс из более 50 курганов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52F0E0-A782-4ABA-A7CC-C128C2D4627F}"/>
              </a:ext>
            </a:extLst>
          </p:cNvPr>
          <p:cNvSpPr/>
          <p:nvPr/>
        </p:nvSpPr>
        <p:spPr>
          <a:xfrm>
            <a:off x="6856086" y="1521411"/>
            <a:ext cx="23182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latin typeface="Bahnschrift Light" panose="020B0502040204020203" pitchFamily="34" charset="0"/>
              </a:rPr>
              <a:t>Урванский</a:t>
            </a:r>
            <a:r>
              <a:rPr lang="ru-RU" sz="1600" dirty="0">
                <a:latin typeface="Bahnschrift Light" panose="020B0502040204020203" pitchFamily="34" charset="0"/>
              </a:rPr>
              <a:t> район, КБР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B7FEAE-28C3-4716-83D4-2E37464A9D5B}"/>
              </a:ext>
            </a:extLst>
          </p:cNvPr>
          <p:cNvSpPr/>
          <p:nvPr/>
        </p:nvSpPr>
        <p:spPr>
          <a:xfrm>
            <a:off x="7719764" y="1901194"/>
            <a:ext cx="3284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Bahnschrift Light" panose="020B0502040204020203" pitchFamily="34" charset="0"/>
                <a:ea typeface="Calibri" panose="020F0502020204030204" pitchFamily="34" charset="0"/>
              </a:rPr>
              <a:t>конец IV – начало III тыс. до н.э. 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AD19AB5-B5DB-435D-B005-BB2ED6BF9F6E}"/>
              </a:ext>
            </a:extLst>
          </p:cNvPr>
          <p:cNvSpPr/>
          <p:nvPr/>
        </p:nvSpPr>
        <p:spPr>
          <a:xfrm>
            <a:off x="6517048" y="2627226"/>
            <a:ext cx="483675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 Light" panose="020B0502040204020203" pitchFamily="34" charset="0"/>
                <a:ea typeface="Calibri" panose="020F0502020204030204" pitchFamily="34" charset="0"/>
              </a:rPr>
              <a:t>Крупнейшие курганы, известные мировой науке (три самых высоких кургана группы достигают в высоту 14, 20 и 27 метров). По мнению ученых, </a:t>
            </a:r>
            <a:r>
              <a:rPr lang="ru-RU" dirty="0" err="1">
                <a:latin typeface="Bahnschrift Light" panose="020B0502040204020203" pitchFamily="34" charset="0"/>
                <a:ea typeface="Calibri" panose="020F0502020204030204" pitchFamily="34" charset="0"/>
              </a:rPr>
              <a:t>Урванский</a:t>
            </a:r>
            <a:r>
              <a:rPr lang="ru-RU" dirty="0">
                <a:latin typeface="Bahnschrift Light" panose="020B0502040204020203" pitchFamily="34" charset="0"/>
                <a:ea typeface="Calibri" panose="020F0502020204030204" pitchFamily="34" charset="0"/>
              </a:rPr>
              <a:t> курган может обогатить мировую копилку истории и археологии. Он позволит изучить не только  культуру древнего местного населения, но и определить взаимосвязи между Кавказом и Ближним Востоком, так как Майкопская культура тесно связана с Месопотамией.*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7B20EC5-AD4E-420F-AF6B-E82B8A361CCB}"/>
              </a:ext>
            </a:extLst>
          </p:cNvPr>
          <p:cNvSpPr/>
          <p:nvPr/>
        </p:nvSpPr>
        <p:spPr>
          <a:xfrm>
            <a:off x="6856086" y="1893500"/>
            <a:ext cx="952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Bahnschrift Light" panose="020B0502040204020203" pitchFamily="34" charset="0"/>
              </a:rPr>
              <a:t>Период: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4940D5-886A-40B3-A96F-22600C417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4762" y="1563090"/>
            <a:ext cx="271324" cy="27132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D48D1F9-2F32-466B-B03D-D7EA914996B4}"/>
              </a:ext>
            </a:extLst>
          </p:cNvPr>
          <p:cNvSpPr/>
          <p:nvPr/>
        </p:nvSpPr>
        <p:spPr>
          <a:xfrm>
            <a:off x="7849064" y="2247442"/>
            <a:ext cx="22124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Bahnschrift Light" panose="020B0502040204020203" pitchFamily="34" charset="0"/>
                <a:ea typeface="Calibri" panose="020F0502020204030204" pitchFamily="34" charset="0"/>
              </a:rPr>
              <a:t>майкопская культура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9662831-AB1C-4E72-8CEB-06FB60C4D94B}"/>
              </a:ext>
            </a:extLst>
          </p:cNvPr>
          <p:cNvSpPr/>
          <p:nvPr/>
        </p:nvSpPr>
        <p:spPr>
          <a:xfrm>
            <a:off x="6856086" y="2239748"/>
            <a:ext cx="1109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Bahnschrift Light" panose="020B0502040204020203" pitchFamily="34" charset="0"/>
              </a:rPr>
              <a:t>Культура: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25BBDF6-128F-41ED-B9EB-37C4F58F8BF8}"/>
              </a:ext>
            </a:extLst>
          </p:cNvPr>
          <p:cNvSpPr/>
          <p:nvPr/>
        </p:nvSpPr>
        <p:spPr>
          <a:xfrm>
            <a:off x="6522792" y="5873801"/>
            <a:ext cx="47852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*Ист.: https://dostoyanieplaneti.ru/5603-urvnskiy-kurgan</a:t>
            </a:r>
          </a:p>
        </p:txBody>
      </p:sp>
    </p:spTree>
    <p:extLst>
      <p:ext uri="{BB962C8B-B14F-4D97-AF65-F5344CB8AC3E}">
        <p14:creationId xmlns:p14="http://schemas.microsoft.com/office/powerpoint/2010/main" val="2144634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050F29A-A002-4120-A76D-26B58340A47C}"/>
              </a:ext>
            </a:extLst>
          </p:cNvPr>
          <p:cNvSpPr/>
          <p:nvPr/>
        </p:nvSpPr>
        <p:spPr>
          <a:xfrm>
            <a:off x="336331" y="261390"/>
            <a:ext cx="11519338" cy="6335220"/>
          </a:xfrm>
          <a:prstGeom prst="roundRect">
            <a:avLst>
              <a:gd name="adj" fmla="val 42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https://dostoyanieplaneti.ru/5603-urvnskiy-kurgan</a:t>
            </a: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E076E-95A7-458B-A3C3-A5E750A4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39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Курганы: </a:t>
            </a:r>
            <a:r>
              <a:rPr lang="ru-RU" sz="4000" dirty="0" err="1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Урванские</a:t>
            </a:r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 курганы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8A96B1-9ADC-4A49-A3B2-451AA9B543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399" y="1690688"/>
            <a:ext cx="5212347" cy="3507128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AD19AB5-B5DB-435D-B005-BB2ED6BF9F6E}"/>
              </a:ext>
            </a:extLst>
          </p:cNvPr>
          <p:cNvSpPr/>
          <p:nvPr/>
        </p:nvSpPr>
        <p:spPr>
          <a:xfrm>
            <a:off x="6767983" y="1536274"/>
            <a:ext cx="48367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Bahnschrift Light" panose="020B0502040204020203" pitchFamily="34" charset="0"/>
                <a:ea typeface="Calibri" panose="020F0502020204030204" pitchFamily="34" charset="0"/>
              </a:rPr>
              <a:t>Крупнейший курган комплекса достигает 30 м высотой и 150 в диаметре. Размеры кургана указывают на высокий статус погребённого под ним человека. Скорее всего, он был предводителем племенного объединения. О его величине и развитости говорят трудовые и экономические затраты на сооружение кургана. Подобное в IV-III вв. до </a:t>
            </a:r>
            <a:r>
              <a:rPr lang="ru-RU" sz="2000" dirty="0" err="1">
                <a:latin typeface="Bahnschrift Light" panose="020B0502040204020203" pitchFamily="34" charset="0"/>
                <a:ea typeface="Calibri" panose="020F0502020204030204" pitchFamily="34" charset="0"/>
              </a:rPr>
              <a:t>н..э</a:t>
            </a:r>
            <a:r>
              <a:rPr lang="ru-RU" sz="2000" dirty="0">
                <a:latin typeface="Bahnschrift Light" panose="020B0502040204020203" pitchFamily="34" charset="0"/>
                <a:ea typeface="Calibri" panose="020F0502020204030204" pitchFamily="34" charset="0"/>
              </a:rPr>
              <a:t>. было только в Южной Месопотамии и Нижнем Египте.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778634B-2CC2-4294-BEBA-0A184879ABDD}"/>
              </a:ext>
            </a:extLst>
          </p:cNvPr>
          <p:cNvCxnSpPr>
            <a:cxnSpLocks/>
          </p:cNvCxnSpPr>
          <p:nvPr/>
        </p:nvCxnSpPr>
        <p:spPr>
          <a:xfrm>
            <a:off x="6570360" y="1590754"/>
            <a:ext cx="0" cy="36766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101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050F29A-A002-4120-A76D-26B58340A47C}"/>
              </a:ext>
            </a:extLst>
          </p:cNvPr>
          <p:cNvSpPr/>
          <p:nvPr/>
        </p:nvSpPr>
        <p:spPr>
          <a:xfrm>
            <a:off x="336331" y="261390"/>
            <a:ext cx="11519338" cy="6335220"/>
          </a:xfrm>
          <a:prstGeom prst="roundRect">
            <a:avLst>
              <a:gd name="adj" fmla="val 42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https://dostoyanieplaneti.ru/5603-urvnskiy-kurgan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E076E-95A7-458B-A3C3-A5E750A4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39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Местонахождение археологических объектов КБР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6C5548-721A-4FAC-B9B7-4E2B210689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09171" y="1722166"/>
            <a:ext cx="3423487" cy="17421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77D935-533E-4D96-8721-A6B8A962EFC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84256" y="1710852"/>
            <a:ext cx="3423487" cy="17181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5A32E8-D3E9-4BA0-AF26-BE6C1653B91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059341" y="1710853"/>
            <a:ext cx="3431274" cy="17189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90CA81-401B-476D-8896-D9CFCDF98EE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01385" y="3955288"/>
            <a:ext cx="3431273" cy="17033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84A7A8-2F17-4110-A574-174AF9811C5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84257" y="3948459"/>
            <a:ext cx="3429972" cy="17101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D90424-00ED-42BC-B760-32E373EB3E0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8067787" y="3948459"/>
            <a:ext cx="3423487" cy="170177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21EA3E-DDAD-4B41-B3DA-B31A61BA21ED}"/>
              </a:ext>
            </a:extLst>
          </p:cNvPr>
          <p:cNvSpPr/>
          <p:nvPr/>
        </p:nvSpPr>
        <p:spPr>
          <a:xfrm>
            <a:off x="1547063" y="3393745"/>
            <a:ext cx="1747702" cy="41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Аланское время</a:t>
            </a:r>
            <a:endParaRPr lang="ru-RU" sz="16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EA5835-F623-47ED-A1E9-4A84AE10AEA7}"/>
              </a:ext>
            </a:extLst>
          </p:cNvPr>
          <p:cNvSpPr/>
          <p:nvPr/>
        </p:nvSpPr>
        <p:spPr>
          <a:xfrm>
            <a:off x="4636305" y="3393745"/>
            <a:ext cx="2919389" cy="41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Кубанско-скифский период</a:t>
            </a:r>
            <a:endParaRPr lang="ru-RU" sz="16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E0C339-FD24-4BB9-8F38-71B9B602A419}"/>
              </a:ext>
            </a:extLst>
          </p:cNvPr>
          <p:cNvSpPr/>
          <p:nvPr/>
        </p:nvSpPr>
        <p:spPr>
          <a:xfrm>
            <a:off x="7768455" y="3393745"/>
            <a:ext cx="4213013" cy="41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Памятники эпохи камня и ранней бронзы</a:t>
            </a:r>
            <a:endParaRPr lang="ru-RU" sz="16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F28CE42-F9F4-44DF-BC74-FE495DE51660}"/>
              </a:ext>
            </a:extLst>
          </p:cNvPr>
          <p:cNvSpPr/>
          <p:nvPr/>
        </p:nvSpPr>
        <p:spPr>
          <a:xfrm>
            <a:off x="739822" y="5661273"/>
            <a:ext cx="3528530" cy="411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Памятники эпохи средней бронзы</a:t>
            </a:r>
            <a:endParaRPr lang="ru-RU" sz="12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3C6E7B-941A-4882-8959-D7D18D0AA89F}"/>
              </a:ext>
            </a:extLst>
          </p:cNvPr>
          <p:cNvSpPr/>
          <p:nvPr/>
        </p:nvSpPr>
        <p:spPr>
          <a:xfrm>
            <a:off x="4807826" y="5734307"/>
            <a:ext cx="2747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Позднее средневековье  </a:t>
            </a:r>
            <a:endParaRPr lang="ru-RU" sz="1600" dirty="0">
              <a:latin typeface="Bahnschrift Light" panose="020B0502040204020203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A953040-1369-4349-BB9F-456D5922068A}"/>
              </a:ext>
            </a:extLst>
          </p:cNvPr>
          <p:cNvSpPr/>
          <p:nvPr/>
        </p:nvSpPr>
        <p:spPr>
          <a:xfrm>
            <a:off x="8708212" y="5650235"/>
            <a:ext cx="2143536" cy="411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Сарматский период</a:t>
            </a:r>
            <a:endParaRPr lang="ru-RU" sz="12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51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B2C5F0-B726-4353-BBA9-D823CECF7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B37405C-F227-4D88-BC6E-BD284D0B6B60}"/>
              </a:ext>
            </a:extLst>
          </p:cNvPr>
          <p:cNvSpPr/>
          <p:nvPr/>
        </p:nvSpPr>
        <p:spPr>
          <a:xfrm>
            <a:off x="704193" y="1039648"/>
            <a:ext cx="10783614" cy="4918841"/>
          </a:xfrm>
          <a:prstGeom prst="roundRect">
            <a:avLst>
              <a:gd name="adj" fmla="val 4060"/>
            </a:avLst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04115-12EE-4BE4-BC06-B00169A4D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048" y="3079531"/>
            <a:ext cx="11077904" cy="83907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Bahnschrift SemiBold Condensed" panose="020B0502040204020203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3044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050F29A-A002-4120-A76D-26B58340A47C}"/>
              </a:ext>
            </a:extLst>
          </p:cNvPr>
          <p:cNvSpPr/>
          <p:nvPr/>
        </p:nvSpPr>
        <p:spPr>
          <a:xfrm>
            <a:off x="336331" y="261390"/>
            <a:ext cx="11519338" cy="6335220"/>
          </a:xfrm>
          <a:prstGeom prst="roundRect">
            <a:avLst>
              <a:gd name="adj" fmla="val 42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https://dostoyanieplaneti.ru/5603-urvnskiy-kurgan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E076E-95A7-458B-A3C3-A5E750A4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39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Цель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5D111822-9F7E-4F1A-A26E-D142B8C24FB1}"/>
              </a:ext>
            </a:extLst>
          </p:cNvPr>
          <p:cNvSpPr txBox="1">
            <a:spLocks/>
          </p:cNvSpPr>
          <p:nvPr/>
        </p:nvSpPr>
        <p:spPr>
          <a:xfrm>
            <a:off x="835689" y="1521123"/>
            <a:ext cx="10515600" cy="1682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DF58DE7-23B6-4DF8-8EAB-A8DF9ED60D8C}"/>
              </a:ext>
            </a:extLst>
          </p:cNvPr>
          <p:cNvSpPr/>
          <p:nvPr/>
        </p:nvSpPr>
        <p:spPr>
          <a:xfrm>
            <a:off x="4971509" y="102790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05F82B18-F56A-4AFD-B0A5-CDBE2F7173B7}"/>
              </a:ext>
            </a:extLst>
          </p:cNvPr>
          <p:cNvSpPr txBox="1">
            <a:spLocks/>
          </p:cNvSpPr>
          <p:nvPr/>
        </p:nvSpPr>
        <p:spPr>
          <a:xfrm>
            <a:off x="924824" y="1397238"/>
            <a:ext cx="5601370" cy="4848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800" dirty="0">
                <a:latin typeface="Bahnschrift Light" panose="020B0502040204020203" pitchFamily="34" charset="0"/>
              </a:rPr>
              <a:t>Сформировать концепцию создания и развития историко-археологического, культурно-познавательного туристического кластера с учетом существующих возможностей и ограничений, заинтересованности делового, местного сообщества, которая может быть положена в основу формирования инвестиционного проекта по созданию туристского кластера в рамках Федеральной целевой программы развитие внутреннего и въездного туризма в Российской Федерации (2019-2025 годы)». </a:t>
            </a:r>
          </a:p>
          <a:p>
            <a:pPr>
              <a:lnSpc>
                <a:spcPct val="120000"/>
              </a:lnSpc>
            </a:pPr>
            <a:endParaRPr lang="ru-RU" sz="1800" dirty="0">
              <a:latin typeface="Bahnschrift Light" panose="020B0502040204020203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1C242E-E0FA-4F4A-AD3D-E20A5FAD3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0" b="3486"/>
          <a:stretch/>
        </p:blipFill>
        <p:spPr>
          <a:xfrm>
            <a:off x="6777128" y="726983"/>
            <a:ext cx="4323227" cy="540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9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050F29A-A002-4120-A76D-26B58340A47C}"/>
              </a:ext>
            </a:extLst>
          </p:cNvPr>
          <p:cNvSpPr/>
          <p:nvPr/>
        </p:nvSpPr>
        <p:spPr>
          <a:xfrm>
            <a:off x="336331" y="261390"/>
            <a:ext cx="11519338" cy="6335220"/>
          </a:xfrm>
          <a:prstGeom prst="roundRect">
            <a:avLst>
              <a:gd name="adj" fmla="val 42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https://dostoyanieplaneti.ru/5603-urvnskiy-kurgan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E076E-95A7-458B-A3C3-A5E750A4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39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Задачи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5D111822-9F7E-4F1A-A26E-D142B8C24FB1}"/>
              </a:ext>
            </a:extLst>
          </p:cNvPr>
          <p:cNvSpPr txBox="1">
            <a:spLocks/>
          </p:cNvSpPr>
          <p:nvPr/>
        </p:nvSpPr>
        <p:spPr>
          <a:xfrm>
            <a:off x="835689" y="1521123"/>
            <a:ext cx="10515600" cy="1682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DF58DE7-23B6-4DF8-8EAB-A8DF9ED60D8C}"/>
              </a:ext>
            </a:extLst>
          </p:cNvPr>
          <p:cNvSpPr/>
          <p:nvPr/>
        </p:nvSpPr>
        <p:spPr>
          <a:xfrm>
            <a:off x="4971509" y="102790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05F82B18-F56A-4AFD-B0A5-CDBE2F7173B7}"/>
              </a:ext>
            </a:extLst>
          </p:cNvPr>
          <p:cNvSpPr txBox="1">
            <a:spLocks/>
          </p:cNvSpPr>
          <p:nvPr/>
        </p:nvSpPr>
        <p:spPr>
          <a:xfrm>
            <a:off x="840711" y="1404001"/>
            <a:ext cx="10510578" cy="4848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1800" dirty="0">
                <a:latin typeface="Bahnschrift Light" panose="020B0502040204020203" pitchFamily="34" charset="0"/>
              </a:rPr>
              <a:t>Изучить </a:t>
            </a:r>
            <a:r>
              <a:rPr lang="ru-RU" sz="1800" dirty="0">
                <a:latin typeface="Bahnschrift SemiBold" panose="020B0502040204020203" pitchFamily="34" charset="0"/>
              </a:rPr>
              <a:t>общемировые и национальные тренды</a:t>
            </a:r>
            <a:r>
              <a:rPr lang="ru-RU" sz="1800" dirty="0">
                <a:latin typeface="Bahnschrift Light" panose="020B0502040204020203" pitchFamily="34" charset="0"/>
              </a:rPr>
              <a:t> развития историко-археологического туризма и их влияние на локальное развитие отрасли</a:t>
            </a:r>
          </a:p>
          <a:p>
            <a:pPr>
              <a:lnSpc>
                <a:spcPct val="120000"/>
              </a:lnSpc>
            </a:pPr>
            <a:r>
              <a:rPr lang="ru-RU" sz="1800" dirty="0">
                <a:latin typeface="Bahnschrift Light" panose="020B0502040204020203" pitchFamily="34" charset="0"/>
              </a:rPr>
              <a:t>Оценить </a:t>
            </a:r>
            <a:r>
              <a:rPr lang="ru-RU" sz="1800" dirty="0">
                <a:latin typeface="Bahnschrift SemiBold" panose="020B0502040204020203" pitchFamily="34" charset="0"/>
              </a:rPr>
              <a:t>потенциал КБР </a:t>
            </a:r>
            <a:r>
              <a:rPr lang="ru-RU" sz="1800" dirty="0">
                <a:latin typeface="Bahnschrift Light" panose="020B0502040204020203" pitchFamily="34" charset="0"/>
              </a:rPr>
              <a:t>для развития археологического туризма</a:t>
            </a:r>
          </a:p>
          <a:p>
            <a:pPr>
              <a:lnSpc>
                <a:spcPct val="120000"/>
              </a:lnSpc>
            </a:pPr>
            <a:r>
              <a:rPr lang="ru-RU" sz="1800" dirty="0">
                <a:latin typeface="Bahnschrift Light" panose="020B0502040204020203" pitchFamily="34" charset="0"/>
              </a:rPr>
              <a:t>Проанализировать </a:t>
            </a:r>
            <a:r>
              <a:rPr lang="ru-RU" sz="1800" dirty="0">
                <a:latin typeface="Bahnschrift SemiBold" panose="020B0502040204020203" pitchFamily="34" charset="0"/>
              </a:rPr>
              <a:t>динамику и тренды развития туристической отрасли в республике</a:t>
            </a:r>
            <a:endParaRPr lang="ru-RU" sz="1800" dirty="0">
              <a:latin typeface="Bahnschrift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800" dirty="0">
                <a:latin typeface="Bahnschrift Light" panose="020B0502040204020203" pitchFamily="34" charset="0"/>
              </a:rPr>
              <a:t>Определить </a:t>
            </a:r>
            <a:r>
              <a:rPr lang="ru-RU" sz="1800" dirty="0">
                <a:latin typeface="Bahnschrift SemiBold" panose="020B0502040204020203" pitchFamily="34" charset="0"/>
              </a:rPr>
              <a:t>перспективные направления и рыночные ниши </a:t>
            </a:r>
            <a:r>
              <a:rPr lang="ru-RU" sz="1800" dirty="0">
                <a:latin typeface="Bahnschrift Light" panose="020B0502040204020203" pitchFamily="34" charset="0"/>
              </a:rPr>
              <a:t>развития археологического туризма в КБР</a:t>
            </a:r>
          </a:p>
          <a:p>
            <a:pPr>
              <a:lnSpc>
                <a:spcPct val="120000"/>
              </a:lnSpc>
            </a:pPr>
            <a:r>
              <a:rPr lang="ru-RU" sz="1800" dirty="0">
                <a:latin typeface="Bahnschrift Light" panose="020B0502040204020203" pitchFamily="34" charset="0"/>
              </a:rPr>
              <a:t>Сформировать </a:t>
            </a:r>
            <a:r>
              <a:rPr lang="ru-RU" sz="1800" dirty="0">
                <a:latin typeface="Bahnschrift SemiBold" panose="020B0502040204020203" pitchFamily="34" charset="0"/>
              </a:rPr>
              <a:t>стратегическое видение </a:t>
            </a:r>
            <a:r>
              <a:rPr lang="ru-RU" sz="1800" dirty="0">
                <a:latin typeface="Bahnschrift Light" panose="020B0502040204020203" pitchFamily="34" charset="0"/>
              </a:rPr>
              <a:t>развития туристского кластера</a:t>
            </a:r>
          </a:p>
          <a:p>
            <a:pPr>
              <a:lnSpc>
                <a:spcPct val="120000"/>
              </a:lnSpc>
            </a:pPr>
            <a:r>
              <a:rPr lang="ru-RU" sz="1800" dirty="0">
                <a:latin typeface="Bahnschrift Light" panose="020B0502040204020203" pitchFamily="34" charset="0"/>
              </a:rPr>
              <a:t>Предложить </a:t>
            </a:r>
            <a:r>
              <a:rPr lang="ru-RU" sz="1800" dirty="0">
                <a:latin typeface="Bahnschrift SemiBold" panose="020B0502040204020203" pitchFamily="34" charset="0"/>
              </a:rPr>
              <a:t>план действий </a:t>
            </a:r>
            <a:r>
              <a:rPr lang="ru-RU" sz="1800" dirty="0">
                <a:latin typeface="Bahnschrift Light" panose="020B0502040204020203" pitchFamily="34" charset="0"/>
              </a:rPr>
              <a:t>по созданию кластера КБР</a:t>
            </a:r>
          </a:p>
          <a:p>
            <a:pPr>
              <a:lnSpc>
                <a:spcPct val="120000"/>
              </a:lnSpc>
            </a:pPr>
            <a:r>
              <a:rPr lang="ru-RU" sz="1800" dirty="0">
                <a:latin typeface="Bahnschrift Light" panose="020B0502040204020203" pitchFamily="34" charset="0"/>
              </a:rPr>
              <a:t>Установить </a:t>
            </a:r>
            <a:r>
              <a:rPr lang="ru-RU" sz="1800" dirty="0">
                <a:latin typeface="Bahnschrift SemiBold" panose="020B0502040204020203" pitchFamily="34" charset="0"/>
              </a:rPr>
              <a:t>природные территории археологических достопримечательностей </a:t>
            </a:r>
            <a:r>
              <a:rPr lang="ru-RU" sz="1800" dirty="0">
                <a:latin typeface="Bahnschrift Light" panose="020B0502040204020203" pitchFamily="34" charset="0"/>
              </a:rPr>
              <a:t>КБР и </a:t>
            </a:r>
            <a:r>
              <a:rPr lang="ru-RU" sz="1800" dirty="0">
                <a:latin typeface="Bahnschrift SemiBold" panose="020B0502040204020203" pitchFamily="34" charset="0"/>
              </a:rPr>
              <a:t>регламенты</a:t>
            </a:r>
            <a:r>
              <a:rPr lang="ru-RU" sz="1800" dirty="0">
                <a:latin typeface="Bahnschrift Light" panose="020B0502040204020203" pitchFamily="34" charset="0"/>
              </a:rPr>
              <a:t> этих территорий</a:t>
            </a:r>
          </a:p>
          <a:p>
            <a:pPr>
              <a:lnSpc>
                <a:spcPct val="120000"/>
              </a:lnSpc>
            </a:pPr>
            <a:r>
              <a:rPr lang="ru-RU" sz="1800" dirty="0">
                <a:latin typeface="Bahnschrift Light" panose="020B0502040204020203" pitchFamily="34" charset="0"/>
              </a:rPr>
              <a:t>Составить </a:t>
            </a:r>
            <a:r>
              <a:rPr lang="ru-RU" sz="1800" dirty="0">
                <a:latin typeface="Bahnschrift SemiBold" panose="020B0502040204020203" pitchFamily="34" charset="0"/>
              </a:rPr>
              <a:t>историческое описание маршрута </a:t>
            </a:r>
            <a:r>
              <a:rPr lang="ru-RU" sz="1800" dirty="0">
                <a:latin typeface="Bahnschrift Light" panose="020B0502040204020203" pitchFamily="34" charset="0"/>
              </a:rPr>
              <a:t>на котором будет возведен историко-культурный археологический комплекс</a:t>
            </a:r>
          </a:p>
          <a:p>
            <a:pPr marL="0" indent="0">
              <a:lnSpc>
                <a:spcPct val="120000"/>
              </a:lnSpc>
              <a:buNone/>
            </a:pPr>
            <a:endParaRPr lang="ru-RU" sz="1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952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050F29A-A002-4120-A76D-26B58340A47C}"/>
              </a:ext>
            </a:extLst>
          </p:cNvPr>
          <p:cNvSpPr/>
          <p:nvPr/>
        </p:nvSpPr>
        <p:spPr>
          <a:xfrm>
            <a:off x="336331" y="261390"/>
            <a:ext cx="11519338" cy="6335220"/>
          </a:xfrm>
          <a:prstGeom prst="roundRect">
            <a:avLst>
              <a:gd name="adj" fmla="val 42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https://dostoyanieplaneti.ru/5603-urvnskiy-kurgan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E076E-95A7-458B-A3C3-A5E750A4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39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Экономическая эффективность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068C1EED-8D57-4FBE-8B30-E5840D993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678" y="1417388"/>
            <a:ext cx="4563611" cy="319802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Bahnschrift" panose="020B0502040204020203" pitchFamily="34" charset="0"/>
              </a:rPr>
              <a:t>Создание историко-археологического туризма послужит основой для развития многофункционального туристического кластера, который станет одним из брендов Кабардино-Балкарской республики.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F224B08-9282-49A9-B0CC-6D90F8E4AD26}"/>
              </a:ext>
            </a:extLst>
          </p:cNvPr>
          <p:cNvCxnSpPr>
            <a:cxnSpLocks/>
          </p:cNvCxnSpPr>
          <p:nvPr/>
        </p:nvCxnSpPr>
        <p:spPr>
          <a:xfrm>
            <a:off x="6318111" y="1417388"/>
            <a:ext cx="0" cy="319802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Объект 2">
            <a:extLst>
              <a:ext uri="{FF2B5EF4-FFF2-40B4-BE49-F238E27FC236}">
                <a16:creationId xmlns:a16="http://schemas.microsoft.com/office/drawing/2014/main" id="{5D111822-9F7E-4F1A-A26E-D142B8C24FB1}"/>
              </a:ext>
            </a:extLst>
          </p:cNvPr>
          <p:cNvSpPr txBox="1">
            <a:spLocks/>
          </p:cNvSpPr>
          <p:nvPr/>
        </p:nvSpPr>
        <p:spPr>
          <a:xfrm>
            <a:off x="835689" y="1521123"/>
            <a:ext cx="10515600" cy="1682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DAE56FC9-DE26-4D58-BD2A-40A4BC1C619D}"/>
              </a:ext>
            </a:extLst>
          </p:cNvPr>
          <p:cNvSpPr txBox="1">
            <a:spLocks/>
          </p:cNvSpPr>
          <p:nvPr/>
        </p:nvSpPr>
        <p:spPr>
          <a:xfrm>
            <a:off x="835689" y="5033969"/>
            <a:ext cx="10828283" cy="1682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Bahnschrift" panose="020B0502040204020203" pitchFamily="34" charset="0"/>
              </a:rPr>
              <a:t>В качестве платформы для развития исторического туризма рассматриваются различные типы археологических объектов: городища, курганы, архитектурные сооружения</a:t>
            </a:r>
          </a:p>
          <a:p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DF58DE7-23B6-4DF8-8EAB-A8DF9ED60D8C}"/>
              </a:ext>
            </a:extLst>
          </p:cNvPr>
          <p:cNvSpPr/>
          <p:nvPr/>
        </p:nvSpPr>
        <p:spPr>
          <a:xfrm>
            <a:off x="4971509" y="102790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05F82B18-F56A-4AFD-B0A5-CDBE2F7173B7}"/>
              </a:ext>
            </a:extLst>
          </p:cNvPr>
          <p:cNvSpPr txBox="1">
            <a:spLocks/>
          </p:cNvSpPr>
          <p:nvPr/>
        </p:nvSpPr>
        <p:spPr>
          <a:xfrm>
            <a:off x="840711" y="1417388"/>
            <a:ext cx="4808625" cy="3324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800" dirty="0">
                <a:latin typeface="Bahnschrift Light" panose="020B0502040204020203" pitchFamily="34" charset="0"/>
              </a:rPr>
              <a:t>Кабардино-Балкария представляет собой уникальный исторический комплекс, где хранятся ценные материалы для изучения истории и археологии. Здесь можно проследить долгую эволюцию человеческого развития, изучить технологии и мировоззрение древних людей, а также понять их образ жизни. Это богатство необходимо сохранить и передать будущим поколениям.</a:t>
            </a:r>
          </a:p>
        </p:txBody>
      </p:sp>
    </p:spTree>
    <p:extLst>
      <p:ext uri="{BB962C8B-B14F-4D97-AF65-F5344CB8AC3E}">
        <p14:creationId xmlns:p14="http://schemas.microsoft.com/office/powerpoint/2010/main" val="2198805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050F29A-A002-4120-A76D-26B58340A47C}"/>
              </a:ext>
            </a:extLst>
          </p:cNvPr>
          <p:cNvSpPr/>
          <p:nvPr/>
        </p:nvSpPr>
        <p:spPr>
          <a:xfrm>
            <a:off x="336331" y="261390"/>
            <a:ext cx="11519338" cy="6335220"/>
          </a:xfrm>
          <a:prstGeom prst="roundRect">
            <a:avLst>
              <a:gd name="adj" fmla="val 42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https://dostoyanieplaneti.ru/5603-urvnskiy-kurgan</a:t>
            </a: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E076E-95A7-458B-A3C3-A5E750A4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39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Городища: Гунделен - 2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8A96B1-9ADC-4A49-A3B2-451AA9B543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115" y="1909606"/>
            <a:ext cx="5159886" cy="3553249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A1CEA6-BEF9-4D28-B1B0-77DCB5DB3C2E}"/>
              </a:ext>
            </a:extLst>
          </p:cNvPr>
          <p:cNvSpPr/>
          <p:nvPr/>
        </p:nvSpPr>
        <p:spPr>
          <a:xfrm>
            <a:off x="838200" y="1201720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Мысовое укрепление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52F0E0-A782-4ABA-A7CC-C128C2D4627F}"/>
              </a:ext>
            </a:extLst>
          </p:cNvPr>
          <p:cNvSpPr/>
          <p:nvPr/>
        </p:nvSpPr>
        <p:spPr>
          <a:xfrm>
            <a:off x="6856086" y="1571052"/>
            <a:ext cx="2419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Bahnschrift Light" panose="020B0502040204020203" pitchFamily="34" charset="0"/>
              </a:rPr>
              <a:t>Баксанский район, КБР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B7FEAE-28C3-4716-83D4-2E37464A9D5B}"/>
              </a:ext>
            </a:extLst>
          </p:cNvPr>
          <p:cNvSpPr/>
          <p:nvPr/>
        </p:nvSpPr>
        <p:spPr>
          <a:xfrm>
            <a:off x="7719764" y="1950835"/>
            <a:ext cx="1091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Bahnschrift Light" panose="020B0502040204020203" pitchFamily="34" charset="0"/>
                <a:ea typeface="Calibri" panose="020F0502020204030204" pitchFamily="34" charset="0"/>
              </a:rPr>
              <a:t>VIII</a:t>
            </a:r>
            <a:r>
              <a:rPr lang="ru-RU" sz="1600" dirty="0">
                <a:latin typeface="Bahnschrift Light" panose="020B0502040204020203" pitchFamily="34" charset="0"/>
                <a:ea typeface="Calibri" panose="020F0502020204030204" pitchFamily="34" charset="0"/>
              </a:rPr>
              <a:t>–</a:t>
            </a:r>
            <a:r>
              <a:rPr lang="en-US" sz="1600" dirty="0">
                <a:latin typeface="Bahnschrift Light" panose="020B0502040204020203" pitchFamily="34" charset="0"/>
                <a:ea typeface="Calibri" panose="020F0502020204030204" pitchFamily="34" charset="0"/>
              </a:rPr>
              <a:t>XII </a:t>
            </a:r>
            <a:r>
              <a:rPr lang="ru-RU" sz="1600" dirty="0" err="1">
                <a:latin typeface="Bahnschrift Light" panose="020B0502040204020203" pitchFamily="34" charset="0"/>
                <a:ea typeface="Calibri" panose="020F0502020204030204" pitchFamily="34" charset="0"/>
              </a:rPr>
              <a:t>вв</a:t>
            </a:r>
            <a:endParaRPr lang="ru-RU" sz="1600" dirty="0">
              <a:latin typeface="Bahnschrift Light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AD19AB5-B5DB-435D-B005-BB2ED6BF9F6E}"/>
              </a:ext>
            </a:extLst>
          </p:cNvPr>
          <p:cNvSpPr/>
          <p:nvPr/>
        </p:nvSpPr>
        <p:spPr>
          <a:xfrm>
            <a:off x="6517048" y="2676867"/>
            <a:ext cx="48367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 Light" panose="020B0502040204020203" pitchFamily="34" charset="0"/>
                <a:ea typeface="Calibri" panose="020F0502020204030204" pitchFamily="34" charset="0"/>
              </a:rPr>
              <a:t>Одно из крупнейших мысовых городищ Центрального Кавказа. Выделяется мощными укреплениями. Размер памятника в совокупности с мощностью линии укреплений и находками из могильника Заюково-3 позволяют предположить высокий статус городища в системе поселений Среднего Баксана в районе современных сел Заюково, </a:t>
            </a:r>
            <a:r>
              <a:rPr lang="ru-RU" dirty="0" err="1">
                <a:latin typeface="Bahnschrift Light" panose="020B0502040204020203" pitchFamily="34" charset="0"/>
                <a:ea typeface="Calibri" panose="020F0502020204030204" pitchFamily="34" charset="0"/>
              </a:rPr>
              <a:t>Исламей</a:t>
            </a:r>
            <a:r>
              <a:rPr lang="ru-RU" dirty="0">
                <a:latin typeface="Bahnschrift Light" panose="020B0502040204020203" pitchFamily="34" charset="0"/>
                <a:ea typeface="Calibri" panose="020F0502020204030204" pitchFamily="34" charset="0"/>
              </a:rPr>
              <a:t> и Баксан.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7B20EC5-AD4E-420F-AF6B-E82B8A361CCB}"/>
              </a:ext>
            </a:extLst>
          </p:cNvPr>
          <p:cNvSpPr/>
          <p:nvPr/>
        </p:nvSpPr>
        <p:spPr>
          <a:xfrm>
            <a:off x="6856086" y="1943141"/>
            <a:ext cx="952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Bahnschrift Light" panose="020B0502040204020203" pitchFamily="34" charset="0"/>
              </a:rPr>
              <a:t>Период: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4940D5-886A-40B3-A96F-22600C417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4762" y="1612731"/>
            <a:ext cx="271324" cy="27132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D48D1F9-2F32-466B-B03D-D7EA914996B4}"/>
              </a:ext>
            </a:extLst>
          </p:cNvPr>
          <p:cNvSpPr/>
          <p:nvPr/>
        </p:nvSpPr>
        <p:spPr>
          <a:xfrm>
            <a:off x="7849064" y="2297083"/>
            <a:ext cx="3663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Bahnschrift Light" panose="020B0502040204020203" pitchFamily="34" charset="0"/>
                <a:ea typeface="Calibri" panose="020F0502020204030204" pitchFamily="34" charset="0"/>
              </a:rPr>
              <a:t>аланская археологическая культура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9662831-AB1C-4E72-8CEB-06FB60C4D94B}"/>
              </a:ext>
            </a:extLst>
          </p:cNvPr>
          <p:cNvSpPr/>
          <p:nvPr/>
        </p:nvSpPr>
        <p:spPr>
          <a:xfrm>
            <a:off x="6856086" y="2289389"/>
            <a:ext cx="1109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Bahnschrift Light" panose="020B0502040204020203" pitchFamily="34" charset="0"/>
              </a:rPr>
              <a:t>Культура:</a:t>
            </a:r>
          </a:p>
        </p:txBody>
      </p:sp>
    </p:spTree>
    <p:extLst>
      <p:ext uri="{BB962C8B-B14F-4D97-AF65-F5344CB8AC3E}">
        <p14:creationId xmlns:p14="http://schemas.microsoft.com/office/powerpoint/2010/main" val="164014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050F29A-A002-4120-A76D-26B58340A47C}"/>
              </a:ext>
            </a:extLst>
          </p:cNvPr>
          <p:cNvSpPr/>
          <p:nvPr/>
        </p:nvSpPr>
        <p:spPr>
          <a:xfrm>
            <a:off x="336331" y="261390"/>
            <a:ext cx="11519338" cy="6335220"/>
          </a:xfrm>
          <a:prstGeom prst="roundRect">
            <a:avLst>
              <a:gd name="adj" fmla="val 42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https://dostoyanieplaneti.ru/5603-urvnskiy-kurgan</a:t>
            </a:r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2D554E4-F1B7-41A1-B7C9-57E89FD5A4C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4801" y="895574"/>
            <a:ext cx="3608999" cy="484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560C1C2C-3041-476B-8C2C-1EDCEF65F985}"/>
              </a:ext>
            </a:extLst>
          </p:cNvPr>
          <p:cNvSpPr/>
          <p:nvPr/>
        </p:nvSpPr>
        <p:spPr>
          <a:xfrm rot="5400000">
            <a:off x="3528481" y="-1318466"/>
            <a:ext cx="1325563" cy="6903328"/>
          </a:xfrm>
          <a:prstGeom prst="wedgeRoundRectCallout">
            <a:avLst>
              <a:gd name="adj1" fmla="val -23723"/>
              <a:gd name="adj2" fmla="val -55943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E076E-95A7-458B-A3C3-A5E750A4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95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Городища: Гунделен - 2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AD19AB5-B5DB-435D-B005-BB2ED6BF9F6E}"/>
              </a:ext>
            </a:extLst>
          </p:cNvPr>
          <p:cNvSpPr/>
          <p:nvPr/>
        </p:nvSpPr>
        <p:spPr>
          <a:xfrm>
            <a:off x="909100" y="1533032"/>
            <a:ext cx="6733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 Light" panose="020B0502040204020203" pitchFamily="34" charset="0"/>
                <a:ea typeface="Calibri" panose="020F0502020204030204" pitchFamily="34" charset="0"/>
              </a:rPr>
              <a:t>Городище Гунделен-2 является частью комплекса археологических памятников, включающего в себя также могильник Заюково-3 и скальный катакомбный могильник Гунделен-2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898FB8E-0226-4566-943A-C2766EAF2BE8}"/>
              </a:ext>
            </a:extLst>
          </p:cNvPr>
          <p:cNvPicPr/>
          <p:nvPr/>
        </p:nvPicPr>
        <p:blipFill>
          <a:blip r:embed="rId3" cstate="print"/>
          <a:srcRect/>
          <a:stretch/>
        </p:blipFill>
        <p:spPr>
          <a:xfrm>
            <a:off x="758124" y="3030101"/>
            <a:ext cx="3368896" cy="2526554"/>
          </a:xfrm>
          <a:prstGeom prst="rect">
            <a:avLst/>
          </a:prstGeom>
        </p:spPr>
      </p:pic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DD512E8F-9E00-4BF1-B679-DA9FD6C5D1F7}"/>
              </a:ext>
            </a:extLst>
          </p:cNvPr>
          <p:cNvSpPr/>
          <p:nvPr/>
        </p:nvSpPr>
        <p:spPr>
          <a:xfrm rot="5400000" flipV="1">
            <a:off x="4577488" y="2681506"/>
            <a:ext cx="2716845" cy="3414035"/>
          </a:xfrm>
          <a:prstGeom prst="wedgeRoundRectCallout">
            <a:avLst>
              <a:gd name="adj1" fmla="val -21313"/>
              <a:gd name="adj2" fmla="val -59413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80004F6-9C6C-4330-8EA2-C62B87DCE124}"/>
              </a:ext>
            </a:extLst>
          </p:cNvPr>
          <p:cNvSpPr/>
          <p:nvPr/>
        </p:nvSpPr>
        <p:spPr>
          <a:xfrm>
            <a:off x="4382136" y="3139214"/>
            <a:ext cx="31075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 Light" panose="020B0502040204020203" pitchFamily="34" charset="0"/>
                <a:ea typeface="Calibri" panose="020F0502020204030204" pitchFamily="34" charset="0"/>
              </a:rPr>
              <a:t>Комплекс известен с 30-х гг. XX в., и неоднократно посещался исследователями в последующие десятилетия, но систематическое изучение объектов началось лишь с 2014 г.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2FCFBE-3D7C-4975-806C-6E2D849C9D14}"/>
              </a:ext>
            </a:extLst>
          </p:cNvPr>
          <p:cNvSpPr/>
          <p:nvPr/>
        </p:nvSpPr>
        <p:spPr>
          <a:xfrm>
            <a:off x="7744801" y="5777687"/>
            <a:ext cx="3265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Комплекс археологических памятников Заюково-Гунделен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3F16EFF-809D-4818-84B3-9480DF08C6EB}"/>
              </a:ext>
            </a:extLst>
          </p:cNvPr>
          <p:cNvSpPr/>
          <p:nvPr/>
        </p:nvSpPr>
        <p:spPr>
          <a:xfrm>
            <a:off x="618390" y="5623807"/>
            <a:ext cx="3916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А.А. </a:t>
            </a:r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Иессен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 с жителями с. </a:t>
            </a:r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Кенделен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 1933 г. Экспедиция ГАИМК 1934 г.</a:t>
            </a:r>
          </a:p>
        </p:txBody>
      </p:sp>
    </p:spTree>
    <p:extLst>
      <p:ext uri="{BB962C8B-B14F-4D97-AF65-F5344CB8AC3E}">
        <p14:creationId xmlns:p14="http://schemas.microsoft.com/office/powerpoint/2010/main" val="3283148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050F29A-A002-4120-A76D-26B58340A47C}"/>
              </a:ext>
            </a:extLst>
          </p:cNvPr>
          <p:cNvSpPr/>
          <p:nvPr/>
        </p:nvSpPr>
        <p:spPr>
          <a:xfrm>
            <a:off x="336331" y="261390"/>
            <a:ext cx="11519338" cy="6335220"/>
          </a:xfrm>
          <a:prstGeom prst="roundRect">
            <a:avLst>
              <a:gd name="adj" fmla="val 42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https://dostoyanieplaneti.ru/5603-urvnskiy-kurgan</a:t>
            </a: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E076E-95A7-458B-A3C3-A5E750A4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899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Городища: Гунделен - 2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2FCFBE-3D7C-4975-806C-6E2D849C9D14}"/>
              </a:ext>
            </a:extLst>
          </p:cNvPr>
          <p:cNvSpPr/>
          <p:nvPr/>
        </p:nvSpPr>
        <p:spPr>
          <a:xfrm>
            <a:off x="838200" y="5721391"/>
            <a:ext cx="4282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Фрагменты керамики с городища Гунделен-2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133C9F-19B6-40F7-886B-314FD7583C5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1093" y="1537107"/>
            <a:ext cx="3598678" cy="395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76830E-3ECF-4F63-A30A-75B89EE2FBF5}"/>
              </a:ext>
            </a:extLst>
          </p:cNvPr>
          <p:cNvPicPr/>
          <p:nvPr/>
        </p:nvPicPr>
        <p:blipFill rotWithShape="1">
          <a:blip r:embed="rId3" cstate="print"/>
          <a:srcRect r="9625"/>
          <a:stretch/>
        </p:blipFill>
        <p:spPr bwMode="auto">
          <a:xfrm>
            <a:off x="675205" y="1537107"/>
            <a:ext cx="2990386" cy="395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068C1EED-8D57-4FBE-8B30-E5840D993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640" y="1537107"/>
            <a:ext cx="3929649" cy="2335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Bahnschrift Light" panose="020B0502040204020203" pitchFamily="34" charset="0"/>
              </a:rPr>
              <a:t>В 2021 г. КБНЦ РАН была организована археологическая экспедиция под руководством А.Р. Шаова, в ходе которой были обнаружены многочисленные археологические предметы, в основном фрагменты керамики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F224B08-9282-49A9-B0CC-6D90F8E4AD26}"/>
              </a:ext>
            </a:extLst>
          </p:cNvPr>
          <p:cNvCxnSpPr/>
          <p:nvPr/>
        </p:nvCxnSpPr>
        <p:spPr>
          <a:xfrm>
            <a:off x="7274553" y="1521123"/>
            <a:ext cx="0" cy="23517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446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050F29A-A002-4120-A76D-26B58340A47C}"/>
              </a:ext>
            </a:extLst>
          </p:cNvPr>
          <p:cNvSpPr/>
          <p:nvPr/>
        </p:nvSpPr>
        <p:spPr>
          <a:xfrm>
            <a:off x="336331" y="261390"/>
            <a:ext cx="11519338" cy="6335220"/>
          </a:xfrm>
          <a:prstGeom prst="roundRect">
            <a:avLst>
              <a:gd name="adj" fmla="val 42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E076E-95A7-458B-A3C3-A5E750A4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626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Архитектурные сооружения: Башня </a:t>
            </a:r>
            <a:r>
              <a:rPr lang="ru-RU" sz="4000" dirty="0" err="1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Абаевых</a:t>
            </a:r>
            <a:endParaRPr lang="ru-RU" sz="4000" dirty="0">
              <a:latin typeface="Bahnschrift SemiBold Condensed" panose="020B0502040204020203" pitchFamily="34" charset="0"/>
              <a:cs typeface="Gotham Pro Black" panose="0200090304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8A96B1-9ADC-4A49-A3B2-451AA9B543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84243"/>
            <a:ext cx="5380355" cy="3121660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A1CEA6-BEF9-4D28-B1B0-77DCB5DB3C2E}"/>
              </a:ext>
            </a:extLst>
          </p:cNvPr>
          <p:cNvSpPr/>
          <p:nvPr/>
        </p:nvSpPr>
        <p:spPr>
          <a:xfrm>
            <a:off x="838200" y="1215956"/>
            <a:ext cx="6130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Оборонительное сооружение позднего средневековья </a:t>
            </a:r>
            <a:endParaRPr lang="ru-RU" dirty="0">
              <a:solidFill>
                <a:srgbClr val="00206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52F0E0-A782-4ABA-A7CC-C128C2D4627F}"/>
              </a:ext>
            </a:extLst>
          </p:cNvPr>
          <p:cNvSpPr/>
          <p:nvPr/>
        </p:nvSpPr>
        <p:spPr>
          <a:xfrm>
            <a:off x="6856086" y="2107588"/>
            <a:ext cx="34307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Bahnschrift Light" panose="020B0502040204020203" pitchFamily="34" charset="0"/>
              </a:rPr>
              <a:t>с. </a:t>
            </a:r>
            <a:r>
              <a:rPr lang="ru-RU" sz="1600" dirty="0" err="1">
                <a:latin typeface="Bahnschrift Light" panose="020B0502040204020203" pitchFamily="34" charset="0"/>
              </a:rPr>
              <a:t>Кюннюм</a:t>
            </a:r>
            <a:r>
              <a:rPr lang="ru-RU" sz="1600" dirty="0">
                <a:latin typeface="Bahnschrift Light" panose="020B0502040204020203" pitchFamily="34" charset="0"/>
              </a:rPr>
              <a:t>, </a:t>
            </a:r>
            <a:r>
              <a:rPr lang="ru-RU" sz="1600" dirty="0" err="1">
                <a:latin typeface="Bahnschrift Light" panose="020B0502040204020203" pitchFamily="34" charset="0"/>
              </a:rPr>
              <a:t>Черекский</a:t>
            </a:r>
            <a:r>
              <a:rPr lang="ru-RU" sz="1600" dirty="0">
                <a:latin typeface="Bahnschrift Light" panose="020B0502040204020203" pitchFamily="34" charset="0"/>
              </a:rPr>
              <a:t> район, КБР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B7FEAE-28C3-4716-83D4-2E37464A9D5B}"/>
              </a:ext>
            </a:extLst>
          </p:cNvPr>
          <p:cNvSpPr/>
          <p:nvPr/>
        </p:nvSpPr>
        <p:spPr>
          <a:xfrm>
            <a:off x="7719764" y="2487371"/>
            <a:ext cx="8595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Bahnschrift Light" panose="020B0502040204020203" pitchFamily="34" charset="0"/>
                <a:ea typeface="Calibri" panose="020F0502020204030204" pitchFamily="34" charset="0"/>
              </a:rPr>
              <a:t>XVI век</a:t>
            </a:r>
            <a:endParaRPr lang="ru-RU" sz="1600" dirty="0">
              <a:latin typeface="Bahnschrift Light" panose="020B0502040204020203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AD19AB5-B5DB-435D-B005-BB2ED6BF9F6E}"/>
              </a:ext>
            </a:extLst>
          </p:cNvPr>
          <p:cNvSpPr/>
          <p:nvPr/>
        </p:nvSpPr>
        <p:spPr>
          <a:xfrm>
            <a:off x="6517048" y="3213403"/>
            <a:ext cx="48367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 Light" panose="020B0502040204020203" pitchFamily="34" charset="0"/>
                <a:ea typeface="Calibri" panose="020F0502020204030204" pitchFamily="34" charset="0"/>
              </a:rPr>
              <a:t>Основным предназначением башни было наблюдение за окрестностями, также она служила укрытием для местных жителей в случае военных угроз. Вплоть до конца XIX века строение использовалось как жилое помещение. На нижних этажах проживали представители рода </a:t>
            </a:r>
            <a:r>
              <a:rPr lang="ru-RU" dirty="0" err="1">
                <a:latin typeface="Bahnschrift Light" panose="020B0502040204020203" pitchFamily="34" charset="0"/>
                <a:ea typeface="Calibri" panose="020F0502020204030204" pitchFamily="34" charset="0"/>
              </a:rPr>
              <a:t>Абаевых</a:t>
            </a:r>
            <a:r>
              <a:rPr lang="ru-RU" dirty="0">
                <a:latin typeface="Bahnschrift Light" panose="020B0502040204020203" pitchFamily="34" charset="0"/>
                <a:ea typeface="Calibri" panose="020F0502020204030204" pitchFamily="34" charset="0"/>
              </a:rPr>
              <a:t>.</a:t>
            </a:r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7B20EC5-AD4E-420F-AF6B-E82B8A361CCB}"/>
              </a:ext>
            </a:extLst>
          </p:cNvPr>
          <p:cNvSpPr/>
          <p:nvPr/>
        </p:nvSpPr>
        <p:spPr>
          <a:xfrm>
            <a:off x="6856086" y="2479677"/>
            <a:ext cx="952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Bahnschrift Light" panose="020B0502040204020203" pitchFamily="34" charset="0"/>
              </a:rPr>
              <a:t>Период: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4940D5-886A-40B3-A96F-22600C417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4762" y="2149267"/>
            <a:ext cx="271324" cy="2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95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6B77F63-E9A5-46CB-936C-D509D316042E}"/>
              </a:ext>
            </a:extLst>
          </p:cNvPr>
          <p:cNvSpPr/>
          <p:nvPr/>
        </p:nvSpPr>
        <p:spPr>
          <a:xfrm>
            <a:off x="336331" y="261390"/>
            <a:ext cx="11519338" cy="6335220"/>
          </a:xfrm>
          <a:prstGeom prst="roundRect">
            <a:avLst>
              <a:gd name="adj" fmla="val 42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841485A-5EEA-4FA1-BB0C-55AF99F85DF3}"/>
              </a:ext>
            </a:extLst>
          </p:cNvPr>
          <p:cNvSpPr txBox="1">
            <a:spLocks/>
          </p:cNvSpPr>
          <p:nvPr/>
        </p:nvSpPr>
        <p:spPr>
          <a:xfrm>
            <a:off x="838200" y="2286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Архитектурные сооружения: Башня </a:t>
            </a:r>
            <a:r>
              <a:rPr lang="ru-RU" sz="4000" dirty="0" err="1">
                <a:latin typeface="Bahnschrift SemiBold Condensed" panose="020B0502040204020203" pitchFamily="34" charset="0"/>
                <a:cs typeface="Gotham Pro Black" panose="02000903040000020004" pitchFamily="2" charset="0"/>
              </a:rPr>
              <a:t>Абаевых</a:t>
            </a:r>
            <a:endParaRPr lang="ru-RU" sz="4000" dirty="0">
              <a:latin typeface="Bahnschrift SemiBold Condensed" panose="020B0502040204020203" pitchFamily="34" charset="0"/>
              <a:cs typeface="Gotham Pro Black" panose="02000903040000020004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778A25-5D12-40B9-9E41-78B239D88A7A}"/>
              </a:ext>
            </a:extLst>
          </p:cNvPr>
          <p:cNvSpPr/>
          <p:nvPr/>
        </p:nvSpPr>
        <p:spPr>
          <a:xfrm>
            <a:off x="5491942" y="532269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3202DFC-B87E-43BA-931F-4B186CBCD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0" t="5104" r="11978" b="14952"/>
          <a:stretch/>
        </p:blipFill>
        <p:spPr bwMode="auto">
          <a:xfrm>
            <a:off x="916481" y="1418896"/>
            <a:ext cx="3399491" cy="45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0B46ED3-1279-491F-8C76-07F586EFCA54}"/>
              </a:ext>
            </a:extLst>
          </p:cNvPr>
          <p:cNvGrpSpPr/>
          <p:nvPr/>
        </p:nvGrpSpPr>
        <p:grpSpPr>
          <a:xfrm>
            <a:off x="3872030" y="5283418"/>
            <a:ext cx="7078050" cy="720000"/>
            <a:chOff x="3861520" y="5365937"/>
            <a:chExt cx="7078050" cy="720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6D81A2D-42CD-4D1D-B5F6-7F1CB8878CE0}"/>
                </a:ext>
              </a:extLst>
            </p:cNvPr>
            <p:cNvSpPr/>
            <p:nvPr/>
          </p:nvSpPr>
          <p:spPr>
            <a:xfrm>
              <a:off x="4843570" y="540277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dirty="0">
                  <a:latin typeface="Bahnschrift Light" panose="020B0502040204020203" pitchFamily="34" charset="0"/>
                  <a:ea typeface="Calibri" panose="020F0502020204030204" pitchFamily="34" charset="0"/>
                </a:rPr>
                <a:t>В окрестностях башни снимался художественный фильм А. Балабанова «Война»</a:t>
              </a: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C87DA9B-BD12-4161-AE78-83CDF4334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86" t="1853" r="37391" b="44062"/>
            <a:stretch/>
          </p:blipFill>
          <p:spPr bwMode="auto">
            <a:xfrm>
              <a:off x="3861520" y="5365937"/>
              <a:ext cx="720000" cy="7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38AAEC2-D9E4-4CC3-B222-A2DFA1223719}"/>
              </a:ext>
            </a:extLst>
          </p:cNvPr>
          <p:cNvGrpSpPr/>
          <p:nvPr/>
        </p:nvGrpSpPr>
        <p:grpSpPr>
          <a:xfrm>
            <a:off x="3875662" y="4217716"/>
            <a:ext cx="7117280" cy="923330"/>
            <a:chOff x="3865151" y="4207022"/>
            <a:chExt cx="7722791" cy="92333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EA8972D7-8B4C-4D21-A7AE-62235BF0A0D4}"/>
                </a:ext>
              </a:extLst>
            </p:cNvPr>
            <p:cNvSpPr/>
            <p:nvPr/>
          </p:nvSpPr>
          <p:spPr>
            <a:xfrm>
              <a:off x="4861318" y="4207022"/>
              <a:ext cx="672662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Bahnschrift Light" panose="020B0502040204020203" pitchFamily="34" charset="0"/>
                  <a:ea typeface="Calibri" panose="020F0502020204030204" pitchFamily="34" charset="0"/>
                </a:rPr>
                <a:t>На первом этаже сохранились бойницы и смотровые щели, а в верхней части стен имеются сквозные равносторонние кресты</a:t>
              </a:r>
              <a:endParaRPr lang="ru-RU" dirty="0"/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2E41F5FC-7624-40D6-9EEB-F3783B4D5C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5" t="28240" r="31608" b="58296"/>
            <a:stretch/>
          </p:blipFill>
          <p:spPr bwMode="auto">
            <a:xfrm>
              <a:off x="3865151" y="4308687"/>
              <a:ext cx="720000" cy="7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05FBF0F-C2D1-49C7-9A45-1259DC7BB9D0}"/>
              </a:ext>
            </a:extLst>
          </p:cNvPr>
          <p:cNvGrpSpPr/>
          <p:nvPr/>
        </p:nvGrpSpPr>
        <p:grpSpPr>
          <a:xfrm>
            <a:off x="3872030" y="3152013"/>
            <a:ext cx="7120911" cy="923330"/>
            <a:chOff x="3861520" y="3167434"/>
            <a:chExt cx="7120911" cy="92333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291EE71-4B59-4628-A1AC-49D6D096DD2F}"/>
                </a:ext>
              </a:extLst>
            </p:cNvPr>
            <p:cNvSpPr/>
            <p:nvPr/>
          </p:nvSpPr>
          <p:spPr>
            <a:xfrm>
              <a:off x="4886431" y="3167434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dirty="0">
                  <a:latin typeface="Bahnschrift Light" panose="020B0502040204020203" pitchFamily="34" charset="0"/>
                  <a:ea typeface="Calibri" panose="020F0502020204030204" pitchFamily="34" charset="0"/>
                </a:rPr>
                <a:t>Дверные и оконные перекрытия с внутренней стороны стрельчатой формы, что в целом нехарактерно для кавказских оборонительных строений</a:t>
              </a:r>
              <a:endParaRPr lang="ru-RU" dirty="0"/>
            </a:p>
          </p:txBody>
        </p:sp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D9CB7CFE-453A-4F10-B5A7-6ADE51DE9E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98" t="60409" r="55432" b="23743"/>
            <a:stretch/>
          </p:blipFill>
          <p:spPr bwMode="auto">
            <a:xfrm>
              <a:off x="3861520" y="3269099"/>
              <a:ext cx="720000" cy="7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D7CE128-42C9-4FF4-B06E-36037DC9D681}"/>
              </a:ext>
            </a:extLst>
          </p:cNvPr>
          <p:cNvGrpSpPr/>
          <p:nvPr/>
        </p:nvGrpSpPr>
        <p:grpSpPr>
          <a:xfrm>
            <a:off x="3879155" y="2289640"/>
            <a:ext cx="6775151" cy="720000"/>
            <a:chOff x="3868645" y="2436377"/>
            <a:chExt cx="6775151" cy="72000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6D2FD9A-9B8F-4BC1-9568-E1E1B976CC2D}"/>
                </a:ext>
              </a:extLst>
            </p:cNvPr>
            <p:cNvSpPr/>
            <p:nvPr/>
          </p:nvSpPr>
          <p:spPr>
            <a:xfrm>
              <a:off x="4886431" y="2473212"/>
              <a:ext cx="57573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Bahnschrift Light" panose="020B0502040204020203" pitchFamily="34" charset="0"/>
                  <a:ea typeface="Calibri" panose="020F0502020204030204" pitchFamily="34" charset="0"/>
                </a:rPr>
                <a:t>В качестве штукатурки использовалась белая известь, что делало ее видной издалека</a:t>
              </a:r>
            </a:p>
          </p:txBody>
        </p:sp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AD7080FA-4CCA-4BD9-936B-79130A4A63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 bwMode="auto">
            <a:xfrm>
              <a:off x="3868645" y="2436377"/>
              <a:ext cx="720000" cy="7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3D94C83-94CB-4AF2-B637-1018B8189177}"/>
              </a:ext>
            </a:extLst>
          </p:cNvPr>
          <p:cNvGrpSpPr/>
          <p:nvPr/>
        </p:nvGrpSpPr>
        <p:grpSpPr>
          <a:xfrm>
            <a:off x="3879155" y="1427268"/>
            <a:ext cx="5687654" cy="720000"/>
            <a:chOff x="3868645" y="1509787"/>
            <a:chExt cx="5687654" cy="72000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EADB32C-5CD2-4AF4-B6F7-028583DAFD29}"/>
                </a:ext>
              </a:extLst>
            </p:cNvPr>
            <p:cNvSpPr/>
            <p:nvPr/>
          </p:nvSpPr>
          <p:spPr>
            <a:xfrm>
              <a:off x="4886431" y="1685121"/>
              <a:ext cx="46698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Bahnschrift Light" panose="020B0502040204020203" pitchFamily="34" charset="0"/>
                  <a:ea typeface="Calibri" panose="020F0502020204030204" pitchFamily="34" charset="0"/>
                </a:rPr>
                <a:t>Высота сооружения достигает 17 метров </a:t>
              </a:r>
              <a:endParaRPr lang="ru-RU" dirty="0"/>
            </a:p>
          </p:txBody>
        </p:sp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DFC3C02D-C7ED-46C2-8AA0-54D5D42F4A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1" r="16651"/>
            <a:stretch/>
          </p:blipFill>
          <p:spPr bwMode="auto">
            <a:xfrm>
              <a:off x="3868645" y="1509787"/>
              <a:ext cx="720000" cy="7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AE4AB33-13A7-4C36-BF06-7F7E5740A659}"/>
              </a:ext>
            </a:extLst>
          </p:cNvPr>
          <p:cNvSpPr/>
          <p:nvPr/>
        </p:nvSpPr>
        <p:spPr>
          <a:xfrm>
            <a:off x="838200" y="6053376"/>
            <a:ext cx="2762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Рисунок З.П. </a:t>
            </a:r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Тулинцева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Bahnschrift Light" panose="020B0502040204020203" pitchFamily="34" charset="0"/>
              </a:rPr>
              <a:t>, 1886 г.</a:t>
            </a:r>
          </a:p>
        </p:txBody>
      </p:sp>
    </p:spTree>
    <p:extLst>
      <p:ext uri="{BB962C8B-B14F-4D97-AF65-F5344CB8AC3E}">
        <p14:creationId xmlns:p14="http://schemas.microsoft.com/office/powerpoint/2010/main" val="11240663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820</Words>
  <Application>Microsoft Office PowerPoint</Application>
  <PresentationFormat>Широкоэкранный</PresentationFormat>
  <Paragraphs>74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Bahnschrift</vt:lpstr>
      <vt:lpstr>Bahnschrift Light</vt:lpstr>
      <vt:lpstr>Bahnschrift SemiBold</vt:lpstr>
      <vt:lpstr>Bahnschrift SemiBold Condensed</vt:lpstr>
      <vt:lpstr>Calibri</vt:lpstr>
      <vt:lpstr>Calibri Light</vt:lpstr>
      <vt:lpstr>Тема Office</vt:lpstr>
      <vt:lpstr>«Развитие исторического туризма в КБР»</vt:lpstr>
      <vt:lpstr>Цель</vt:lpstr>
      <vt:lpstr>Задачи</vt:lpstr>
      <vt:lpstr>Экономическая эффективность</vt:lpstr>
      <vt:lpstr>Городища: Гунделен - 2</vt:lpstr>
      <vt:lpstr>Городища: Гунделен - 2</vt:lpstr>
      <vt:lpstr>Городища: Гунделен - 2</vt:lpstr>
      <vt:lpstr>Архитектурные сооружения: Башня Абаевых</vt:lpstr>
      <vt:lpstr>Презентация PowerPoint</vt:lpstr>
      <vt:lpstr>Курганы: Урванские курганы</vt:lpstr>
      <vt:lpstr>Курганы: Урванские курганы</vt:lpstr>
      <vt:lpstr>Местонахождение археологических объектов КБР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исторического туризма в КБР</dc:title>
  <dc:creator>user</dc:creator>
  <cp:lastModifiedBy>user</cp:lastModifiedBy>
  <cp:revision>23</cp:revision>
  <dcterms:created xsi:type="dcterms:W3CDTF">2023-12-22T15:25:44Z</dcterms:created>
  <dcterms:modified xsi:type="dcterms:W3CDTF">2023-12-22T19:29:25Z</dcterms:modified>
</cp:coreProperties>
</file>